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Anton" charset="1" panose="00000500000000000000"/>
      <p:regular r:id="rId14"/>
    </p:embeddedFont>
    <p:embeddedFont>
      <p:font typeface="Canva Sans Bold" charset="1" panose="020B0803030501040103"/>
      <p:regular r:id="rId15"/>
    </p:embeddedFont>
    <p:embeddedFont>
      <p:font typeface="Times New Roman Bold Italics" charset="1" panose="02020703060505090304"/>
      <p:regular r:id="rId16"/>
    </p:embeddedFont>
    <p:embeddedFont>
      <p:font typeface="Times New Roman Italics" charset="1" panose="02020503050405090304"/>
      <p:regular r:id="rId17"/>
    </p:embeddedFont>
    <p:embeddedFont>
      <p:font typeface="Canva Sans Bold Italics" charset="1" panose="020B0803030501040103"/>
      <p:regular r:id="rId18"/>
    </p:embeddedFont>
    <p:embeddedFont>
      <p:font typeface="Canva Sans Italics" charset="1" panose="020B0503030501040103"/>
      <p:regular r:id="rId19"/>
    </p:embeddedFont>
    <p:embeddedFont>
      <p:font typeface="Canva Sans" charset="1" panose="020B0503030501040103"/>
      <p:regular r:id="rId20"/>
    </p:embeddedFont>
    <p:embeddedFont>
      <p:font typeface="Times New Roman" charset="1" panose="02020603050405020304"/>
      <p:regular r:id="rId21"/>
    </p:embeddedFont>
    <p:embeddedFont>
      <p:font typeface="Times New Roman Bold" charset="1" panose="02020803070505020304"/>
      <p:regular r:id="rId22"/>
    </p:embeddedFont>
    <p:embeddedFont>
      <p:font typeface="Raleway" charset="1" panose="000000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svg>
</file>

<file path=ppt/media/image2.png>
</file>

<file path=ppt/media/image3.sv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5.jpeg" Type="http://schemas.openxmlformats.org/officeDocument/2006/relationships/image"/><Relationship Id="rId6"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10989" t="0" r="-21753" b="0"/>
            </a:stretch>
          </a:blipFill>
        </p:spPr>
      </p:sp>
      <p:sp>
        <p:nvSpPr>
          <p:cNvPr name="Freeform 3" id="3"/>
          <p:cNvSpPr/>
          <p:nvPr/>
        </p:nvSpPr>
        <p:spPr>
          <a:xfrm flipH="false" flipV="false" rot="0">
            <a:off x="398079" y="725677"/>
            <a:ext cx="630621" cy="606047"/>
          </a:xfrm>
          <a:custGeom>
            <a:avLst/>
            <a:gdLst/>
            <a:ahLst/>
            <a:cxnLst/>
            <a:rect r="r" b="b" t="t" l="l"/>
            <a:pathLst>
              <a:path h="606047" w="630621">
                <a:moveTo>
                  <a:pt x="0" y="0"/>
                </a:moveTo>
                <a:lnTo>
                  <a:pt x="630621" y="0"/>
                </a:lnTo>
                <a:lnTo>
                  <a:pt x="630621" y="606046"/>
                </a:lnTo>
                <a:lnTo>
                  <a:pt x="0" y="60604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2976782" y="-3811984"/>
            <a:ext cx="7704458" cy="11556686"/>
            <a:chOff x="0" y="0"/>
            <a:chExt cx="406400" cy="609600"/>
          </a:xfrm>
        </p:grpSpPr>
        <p:sp>
          <p:nvSpPr>
            <p:cNvPr name="Freeform 5" id="5"/>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gradFill rotWithShape="true">
              <a:gsLst>
                <a:gs pos="0">
                  <a:srgbClr val="180F0F">
                    <a:alpha val="0"/>
                  </a:srgbClr>
                </a:gs>
                <a:gs pos="100000">
                  <a:srgbClr val="43401E">
                    <a:alpha val="100000"/>
                  </a:srgbClr>
                </a:gs>
              </a:gsLst>
              <a:lin ang="0"/>
            </a:gradFill>
            <a:ln w="12700">
              <a:solidFill>
                <a:srgbClr val="000000"/>
              </a:solidFill>
            </a:ln>
          </p:spPr>
        </p:sp>
      </p:grpSp>
      <p:grpSp>
        <p:nvGrpSpPr>
          <p:cNvPr name="Group 6" id="6"/>
          <p:cNvGrpSpPr/>
          <p:nvPr/>
        </p:nvGrpSpPr>
        <p:grpSpPr>
          <a:xfrm rot="0">
            <a:off x="12744222" y="0"/>
            <a:ext cx="7704458" cy="11556686"/>
            <a:chOff x="0" y="0"/>
            <a:chExt cx="406400" cy="609600"/>
          </a:xfrm>
        </p:grpSpPr>
        <p:sp>
          <p:nvSpPr>
            <p:cNvPr name="Freeform 7" id="7"/>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blipFill>
              <a:blip r:embed="rId5"/>
              <a:stretch>
                <a:fillRect l="-62" t="0" r="-62" b="0"/>
              </a:stretch>
            </a:blipFill>
          </p:spPr>
        </p:sp>
      </p:grpSp>
      <p:sp>
        <p:nvSpPr>
          <p:cNvPr name="TextBox 8" id="8"/>
          <p:cNvSpPr txBox="true"/>
          <p:nvPr/>
        </p:nvSpPr>
        <p:spPr>
          <a:xfrm rot="0">
            <a:off x="1069776" y="704500"/>
            <a:ext cx="14085263" cy="1771788"/>
          </a:xfrm>
          <a:prstGeom prst="rect">
            <a:avLst/>
          </a:prstGeom>
        </p:spPr>
        <p:txBody>
          <a:bodyPr anchor="t" rtlCol="false" tIns="0" lIns="0" bIns="0" rIns="0">
            <a:spAutoFit/>
          </a:bodyPr>
          <a:lstStyle/>
          <a:p>
            <a:pPr algn="ctr">
              <a:lnSpc>
                <a:spcPts val="6832"/>
              </a:lnSpc>
            </a:pPr>
            <a:r>
              <a:rPr lang="en-US" sz="6569">
                <a:solidFill>
                  <a:srgbClr val="000000"/>
                </a:solidFill>
                <a:latin typeface="Anton"/>
                <a:ea typeface="Anton"/>
                <a:cs typeface="Anton"/>
                <a:sym typeface="Anton"/>
              </a:rPr>
              <a:t>LEGALBOT: AI-POWERED </a:t>
            </a:r>
          </a:p>
          <a:p>
            <a:pPr algn="ctr">
              <a:lnSpc>
                <a:spcPts val="6832"/>
              </a:lnSpc>
            </a:pPr>
            <a:r>
              <a:rPr lang="en-US" sz="6569">
                <a:solidFill>
                  <a:srgbClr val="000000"/>
                </a:solidFill>
                <a:latin typeface="Anton"/>
                <a:ea typeface="Anton"/>
                <a:cs typeface="Anton"/>
                <a:sym typeface="Anton"/>
              </a:rPr>
              <a:t>JUDICIARY REFERENCE SYSTEM</a:t>
            </a:r>
          </a:p>
        </p:txBody>
      </p:sp>
      <p:sp>
        <p:nvSpPr>
          <p:cNvPr name="TextBox 9" id="9"/>
          <p:cNvSpPr txBox="true"/>
          <p:nvPr/>
        </p:nvSpPr>
        <p:spPr>
          <a:xfrm rot="0">
            <a:off x="1803265" y="2438187"/>
            <a:ext cx="13351773" cy="413952"/>
          </a:xfrm>
          <a:prstGeom prst="rect">
            <a:avLst/>
          </a:prstGeom>
        </p:spPr>
        <p:txBody>
          <a:bodyPr anchor="t" rtlCol="false" tIns="0" lIns="0" bIns="0" rIns="0">
            <a:spAutoFit/>
          </a:bodyPr>
          <a:lstStyle/>
          <a:p>
            <a:pPr algn="ctr">
              <a:lnSpc>
                <a:spcPts val="3455"/>
              </a:lnSpc>
            </a:pPr>
            <a:r>
              <a:rPr lang="en-US" sz="2468" b="true">
                <a:solidFill>
                  <a:srgbClr val="000000"/>
                </a:solidFill>
                <a:latin typeface="Canva Sans Bold"/>
                <a:ea typeface="Canva Sans Bold"/>
                <a:cs typeface="Canva Sans Bold"/>
                <a:sym typeface="Canva Sans Bold"/>
              </a:rPr>
              <a:t>Bri</a:t>
            </a:r>
            <a:r>
              <a:rPr lang="en-US" b="true" sz="2468">
                <a:solidFill>
                  <a:srgbClr val="000000"/>
                </a:solidFill>
                <a:latin typeface="Canva Sans Bold"/>
                <a:ea typeface="Canva Sans Bold"/>
                <a:cs typeface="Canva Sans Bold"/>
                <a:sym typeface="Canva Sans Bold"/>
              </a:rPr>
              <a:t>dging the Gap Between Citizens and Indian Legal Codes (BNS, BNSS, BSA)</a:t>
            </a:r>
          </a:p>
        </p:txBody>
      </p:sp>
      <p:sp>
        <p:nvSpPr>
          <p:cNvPr name="TextBox 10" id="10"/>
          <p:cNvSpPr txBox="true"/>
          <p:nvPr/>
        </p:nvSpPr>
        <p:spPr>
          <a:xfrm rot="0">
            <a:off x="6035394" y="4295566"/>
            <a:ext cx="4887516" cy="1581568"/>
          </a:xfrm>
          <a:prstGeom prst="rect">
            <a:avLst/>
          </a:prstGeom>
        </p:spPr>
        <p:txBody>
          <a:bodyPr anchor="t" rtlCol="false" tIns="0" lIns="0" bIns="0" rIns="0">
            <a:spAutoFit/>
          </a:bodyPr>
          <a:lstStyle/>
          <a:p>
            <a:pPr algn="ctr">
              <a:lnSpc>
                <a:spcPts val="6276"/>
              </a:lnSpc>
            </a:pPr>
            <a:r>
              <a:rPr lang="en-US" b="true" sz="4483" i="true">
                <a:solidFill>
                  <a:srgbClr val="000000"/>
                </a:solidFill>
                <a:latin typeface="Times New Roman Bold Italics"/>
                <a:ea typeface="Times New Roman Bold Italics"/>
                <a:cs typeface="Times New Roman Bold Italics"/>
                <a:sym typeface="Times New Roman Bold Italics"/>
              </a:rPr>
              <a:t>Presente</a:t>
            </a:r>
            <a:r>
              <a:rPr lang="en-US" b="true" sz="4483" i="true">
                <a:solidFill>
                  <a:srgbClr val="000000"/>
                </a:solidFill>
                <a:latin typeface="Times New Roman Bold Italics"/>
                <a:ea typeface="Times New Roman Bold Italics"/>
                <a:cs typeface="Times New Roman Bold Italics"/>
                <a:sym typeface="Times New Roman Bold Italics"/>
              </a:rPr>
              <a:t>d By: </a:t>
            </a:r>
          </a:p>
          <a:p>
            <a:pPr algn="ctr">
              <a:lnSpc>
                <a:spcPts val="6276"/>
              </a:lnSpc>
            </a:pPr>
            <a:r>
              <a:rPr lang="en-US" sz="4483" i="true">
                <a:solidFill>
                  <a:srgbClr val="000000"/>
                </a:solidFill>
                <a:latin typeface="Times New Roman Italics"/>
                <a:ea typeface="Times New Roman Italics"/>
                <a:cs typeface="Times New Roman Italics"/>
                <a:sym typeface="Times New Roman Italics"/>
              </a:rPr>
              <a:t>Rishwanth Bezawada</a:t>
            </a:r>
          </a:p>
        </p:txBody>
      </p:sp>
      <p:sp>
        <p:nvSpPr>
          <p:cNvPr name="TextBox 11" id="11"/>
          <p:cNvSpPr txBox="true"/>
          <p:nvPr/>
        </p:nvSpPr>
        <p:spPr>
          <a:xfrm rot="0">
            <a:off x="1378222" y="7456805"/>
            <a:ext cx="2978051" cy="1553083"/>
          </a:xfrm>
          <a:prstGeom prst="rect">
            <a:avLst/>
          </a:prstGeom>
        </p:spPr>
        <p:txBody>
          <a:bodyPr anchor="t" rtlCol="false" tIns="0" lIns="0" bIns="0" rIns="0">
            <a:spAutoFit/>
          </a:bodyPr>
          <a:lstStyle/>
          <a:p>
            <a:pPr algn="ctr">
              <a:lnSpc>
                <a:spcPts val="6271"/>
              </a:lnSpc>
            </a:pPr>
            <a:r>
              <a:rPr lang="en-US" b="true" sz="4479" i="true">
                <a:solidFill>
                  <a:srgbClr val="000000"/>
                </a:solidFill>
                <a:latin typeface="Canva Sans Bold Italics"/>
                <a:ea typeface="Canva Sans Bold Italics"/>
                <a:cs typeface="Canva Sans Bold Italics"/>
                <a:sym typeface="Canva Sans Bold Italics"/>
              </a:rPr>
              <a:t>Mentor</a:t>
            </a:r>
          </a:p>
          <a:p>
            <a:pPr algn="ctr">
              <a:lnSpc>
                <a:spcPts val="6271"/>
              </a:lnSpc>
            </a:pPr>
            <a:r>
              <a:rPr lang="en-US" sz="4479" i="true">
                <a:solidFill>
                  <a:srgbClr val="000000"/>
                </a:solidFill>
                <a:latin typeface="Canva Sans Italics"/>
                <a:ea typeface="Canva Sans Italics"/>
                <a:cs typeface="Canva Sans Italics"/>
                <a:sym typeface="Canva Sans Italics"/>
              </a:rPr>
              <a:t>Deepak Sir</a:t>
            </a:r>
          </a:p>
        </p:txBody>
      </p:sp>
      <p:sp>
        <p:nvSpPr>
          <p:cNvPr name="TextBox 12" id="12"/>
          <p:cNvSpPr txBox="true"/>
          <p:nvPr/>
        </p:nvSpPr>
        <p:spPr>
          <a:xfrm rot="0">
            <a:off x="9941128" y="7456805"/>
            <a:ext cx="3384500" cy="1553083"/>
          </a:xfrm>
          <a:prstGeom prst="rect">
            <a:avLst/>
          </a:prstGeom>
        </p:spPr>
        <p:txBody>
          <a:bodyPr anchor="t" rtlCol="false" tIns="0" lIns="0" bIns="0" rIns="0">
            <a:spAutoFit/>
          </a:bodyPr>
          <a:lstStyle/>
          <a:p>
            <a:pPr algn="ctr">
              <a:lnSpc>
                <a:spcPts val="6271"/>
              </a:lnSpc>
            </a:pPr>
            <a:r>
              <a:rPr lang="en-US" sz="4479" b="true">
                <a:solidFill>
                  <a:srgbClr val="000000"/>
                </a:solidFill>
                <a:latin typeface="Canva Sans Bold"/>
                <a:ea typeface="Canva Sans Bold"/>
                <a:cs typeface="Canva Sans Bold"/>
                <a:sym typeface="Canva Sans Bold"/>
              </a:rPr>
              <a:t>Coor</a:t>
            </a:r>
            <a:r>
              <a:rPr lang="en-US" b="true" sz="4479">
                <a:solidFill>
                  <a:srgbClr val="000000"/>
                </a:solidFill>
                <a:latin typeface="Canva Sans Bold"/>
                <a:ea typeface="Canva Sans Bold"/>
                <a:cs typeface="Canva Sans Bold"/>
                <a:sym typeface="Canva Sans Bold"/>
              </a:rPr>
              <a:t>dinator</a:t>
            </a:r>
          </a:p>
          <a:p>
            <a:pPr algn="ctr">
              <a:lnSpc>
                <a:spcPts val="6271"/>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10989" t="0" r="-21753" b="0"/>
            </a:stretch>
          </a:blipFill>
        </p:spPr>
      </p:sp>
      <p:sp>
        <p:nvSpPr>
          <p:cNvPr name="Freeform 3" id="3"/>
          <p:cNvSpPr/>
          <p:nvPr/>
        </p:nvSpPr>
        <p:spPr>
          <a:xfrm flipH="false" flipV="false" rot="0">
            <a:off x="713389" y="725677"/>
            <a:ext cx="630621" cy="606047"/>
          </a:xfrm>
          <a:custGeom>
            <a:avLst/>
            <a:gdLst/>
            <a:ahLst/>
            <a:cxnLst/>
            <a:rect r="r" b="b" t="t" l="l"/>
            <a:pathLst>
              <a:path h="606047" w="630621">
                <a:moveTo>
                  <a:pt x="0" y="0"/>
                </a:moveTo>
                <a:lnTo>
                  <a:pt x="630622" y="0"/>
                </a:lnTo>
                <a:lnTo>
                  <a:pt x="630622" y="606046"/>
                </a:lnTo>
                <a:lnTo>
                  <a:pt x="0" y="60604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2976782" y="-3811984"/>
            <a:ext cx="7704458" cy="11556686"/>
            <a:chOff x="0" y="0"/>
            <a:chExt cx="406400" cy="609600"/>
          </a:xfrm>
        </p:grpSpPr>
        <p:sp>
          <p:nvSpPr>
            <p:cNvPr name="Freeform 5" id="5"/>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gradFill rotWithShape="true">
              <a:gsLst>
                <a:gs pos="0">
                  <a:srgbClr val="180F0F">
                    <a:alpha val="0"/>
                  </a:srgbClr>
                </a:gs>
                <a:gs pos="100000">
                  <a:srgbClr val="43401E">
                    <a:alpha val="100000"/>
                  </a:srgbClr>
                </a:gs>
              </a:gsLst>
              <a:lin ang="0"/>
            </a:gradFill>
            <a:ln w="12700">
              <a:solidFill>
                <a:srgbClr val="000000"/>
              </a:solidFill>
            </a:ln>
          </p:spPr>
        </p:sp>
      </p:grpSp>
      <p:grpSp>
        <p:nvGrpSpPr>
          <p:cNvPr name="Group 6" id="6"/>
          <p:cNvGrpSpPr/>
          <p:nvPr/>
        </p:nvGrpSpPr>
        <p:grpSpPr>
          <a:xfrm rot="0">
            <a:off x="12744222" y="0"/>
            <a:ext cx="7704458" cy="11556686"/>
            <a:chOff x="0" y="0"/>
            <a:chExt cx="406400" cy="609600"/>
          </a:xfrm>
        </p:grpSpPr>
        <p:sp>
          <p:nvSpPr>
            <p:cNvPr name="Freeform 7" id="7"/>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blipFill>
              <a:blip r:embed="rId5"/>
              <a:stretch>
                <a:fillRect l="-62" t="0" r="-62" b="0"/>
              </a:stretch>
            </a:blipFill>
          </p:spPr>
        </p:sp>
      </p:grpSp>
      <p:sp>
        <p:nvSpPr>
          <p:cNvPr name="TextBox 8" id="8"/>
          <p:cNvSpPr txBox="true"/>
          <p:nvPr/>
        </p:nvSpPr>
        <p:spPr>
          <a:xfrm rot="0">
            <a:off x="1573747" y="618322"/>
            <a:ext cx="7372027" cy="916006"/>
          </a:xfrm>
          <a:prstGeom prst="rect">
            <a:avLst/>
          </a:prstGeom>
        </p:spPr>
        <p:txBody>
          <a:bodyPr anchor="t" rtlCol="false" tIns="0" lIns="0" bIns="0" rIns="0">
            <a:spAutoFit/>
          </a:bodyPr>
          <a:lstStyle/>
          <a:p>
            <a:pPr algn="l">
              <a:lnSpc>
                <a:spcPts val="6907"/>
              </a:lnSpc>
            </a:pPr>
            <a:r>
              <a:rPr lang="en-US" sz="6641">
                <a:solidFill>
                  <a:srgbClr val="000000"/>
                </a:solidFill>
                <a:latin typeface="Anton"/>
                <a:ea typeface="Anton"/>
                <a:cs typeface="Anton"/>
                <a:sym typeface="Anton"/>
              </a:rPr>
              <a:t>PROBLEM STATEMENT</a:t>
            </a:r>
          </a:p>
        </p:txBody>
      </p:sp>
      <p:sp>
        <p:nvSpPr>
          <p:cNvPr name="TextBox 9" id="9"/>
          <p:cNvSpPr txBox="true"/>
          <p:nvPr/>
        </p:nvSpPr>
        <p:spPr>
          <a:xfrm rot="0">
            <a:off x="1573747" y="1654727"/>
            <a:ext cx="11683618" cy="3863553"/>
          </a:xfrm>
          <a:prstGeom prst="rect">
            <a:avLst/>
          </a:prstGeom>
        </p:spPr>
        <p:txBody>
          <a:bodyPr anchor="t" rtlCol="false" tIns="0" lIns="0" bIns="0" rIns="0">
            <a:spAutoFit/>
          </a:bodyPr>
          <a:lstStyle/>
          <a:p>
            <a:pPr algn="l" marL="592494" indent="-296247" lvl="1">
              <a:lnSpc>
                <a:spcPts val="3842"/>
              </a:lnSpc>
              <a:buFont typeface="Arial"/>
              <a:buChar char="•"/>
            </a:pPr>
            <a:r>
              <a:rPr lang="en-US" sz="2744">
                <a:solidFill>
                  <a:srgbClr val="000000"/>
                </a:solidFill>
                <a:latin typeface="Canva Sans"/>
                <a:ea typeface="Canva Sans"/>
                <a:cs typeface="Canva Sans"/>
                <a:sym typeface="Canva Sans"/>
              </a:rPr>
              <a:t>In</a:t>
            </a:r>
            <a:r>
              <a:rPr lang="en-US" sz="2744">
                <a:solidFill>
                  <a:srgbClr val="000000"/>
                </a:solidFill>
                <a:latin typeface="Canva Sans"/>
                <a:ea typeface="Canva Sans"/>
                <a:cs typeface="Canva Sans"/>
                <a:sym typeface="Canva Sans"/>
              </a:rPr>
              <a:t>dian legal documents (like the new BNS, BNSS, and BSA codes) are vast, complex, and written in technical jargon.</a:t>
            </a:r>
          </a:p>
          <a:p>
            <a:pPr algn="l" marL="592494" indent="-296247" lvl="1">
              <a:lnSpc>
                <a:spcPts val="3842"/>
              </a:lnSpc>
              <a:buFont typeface="Arial"/>
              <a:buChar char="•"/>
            </a:pPr>
            <a:r>
              <a:rPr lang="en-US" sz="2744">
                <a:solidFill>
                  <a:srgbClr val="000000"/>
                </a:solidFill>
                <a:latin typeface="Canva Sans"/>
                <a:ea typeface="Canva Sans"/>
                <a:cs typeface="Canva Sans"/>
                <a:sym typeface="Canva Sans"/>
              </a:rPr>
              <a:t>Common citizens and even junior legal professionals struggle to find specific sections relevant to their problems </a:t>
            </a:r>
          </a:p>
          <a:p>
            <a:pPr algn="l">
              <a:lnSpc>
                <a:spcPts val="3842"/>
              </a:lnSpc>
            </a:pPr>
            <a:r>
              <a:rPr lang="en-US" sz="2744">
                <a:solidFill>
                  <a:srgbClr val="000000"/>
                </a:solidFill>
                <a:latin typeface="Canva Sans"/>
                <a:ea typeface="Canva Sans"/>
                <a:cs typeface="Canva Sans"/>
                <a:sym typeface="Canva Sans"/>
              </a:rPr>
              <a:t>       </a:t>
            </a:r>
            <a:r>
              <a:rPr lang="en-US" sz="2744">
                <a:solidFill>
                  <a:srgbClr val="000000"/>
                </a:solidFill>
                <a:latin typeface="Canva Sans"/>
                <a:ea typeface="Canva Sans"/>
                <a:cs typeface="Canva Sans"/>
                <a:sym typeface="Canva Sans"/>
              </a:rPr>
              <a:t>(e.g., "What is the punishment for snatching?").</a:t>
            </a:r>
          </a:p>
          <a:p>
            <a:pPr algn="l" marL="592494" indent="-296247" lvl="1">
              <a:lnSpc>
                <a:spcPts val="3842"/>
              </a:lnSpc>
              <a:buFont typeface="Arial"/>
              <a:buChar char="•"/>
            </a:pPr>
            <a:r>
              <a:rPr lang="en-US" sz="2744">
                <a:solidFill>
                  <a:srgbClr val="000000"/>
                </a:solidFill>
                <a:latin typeface="Canva Sans"/>
                <a:ea typeface="Canva Sans"/>
                <a:cs typeface="Canva Sans"/>
                <a:sym typeface="Canva Sans"/>
              </a:rPr>
              <a:t>Traditional search tools rely on exact keyword matching, which often fails if the user doesn't know the exact legal terms.</a:t>
            </a:r>
          </a:p>
          <a:p>
            <a:pPr algn="l">
              <a:lnSpc>
                <a:spcPts val="3842"/>
              </a:lnSpc>
            </a:pPr>
          </a:p>
        </p:txBody>
      </p:sp>
      <p:sp>
        <p:nvSpPr>
          <p:cNvPr name="TextBox 10" id="10"/>
          <p:cNvSpPr txBox="true"/>
          <p:nvPr/>
        </p:nvSpPr>
        <p:spPr>
          <a:xfrm rot="0">
            <a:off x="1573747" y="5287171"/>
            <a:ext cx="4264075"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The</a:t>
            </a:r>
            <a:r>
              <a:rPr lang="en-US" b="true" sz="5199">
                <a:solidFill>
                  <a:srgbClr val="000000"/>
                </a:solidFill>
                <a:latin typeface="Canva Sans Bold"/>
                <a:ea typeface="Canva Sans Bold"/>
                <a:cs typeface="Canva Sans Bold"/>
                <a:sym typeface="Canva Sans Bold"/>
              </a:rPr>
              <a:t> Solution:</a:t>
            </a:r>
          </a:p>
        </p:txBody>
      </p:sp>
      <p:sp>
        <p:nvSpPr>
          <p:cNvPr name="TextBox 11" id="11"/>
          <p:cNvSpPr txBox="true"/>
          <p:nvPr/>
        </p:nvSpPr>
        <p:spPr>
          <a:xfrm rot="0">
            <a:off x="1714039" y="6365621"/>
            <a:ext cx="11403035" cy="2892679"/>
          </a:xfrm>
          <a:prstGeom prst="rect">
            <a:avLst/>
          </a:prstGeom>
        </p:spPr>
        <p:txBody>
          <a:bodyPr anchor="t" rtlCol="false" tIns="0" lIns="0" bIns="0" rIns="0">
            <a:spAutoFit/>
          </a:bodyPr>
          <a:lstStyle/>
          <a:p>
            <a:pPr algn="l" marL="591565" indent="-295783" lvl="1">
              <a:lnSpc>
                <a:spcPts val="3835"/>
              </a:lnSpc>
              <a:buFont typeface="Arial"/>
              <a:buChar char="•"/>
            </a:pPr>
            <a:r>
              <a:rPr lang="en-US" sz="2739">
                <a:solidFill>
                  <a:srgbClr val="000000"/>
                </a:solidFill>
                <a:latin typeface="Canva Sans"/>
                <a:ea typeface="Canva Sans"/>
                <a:cs typeface="Canva Sans"/>
                <a:sym typeface="Canva Sans"/>
              </a:rPr>
              <a:t>LegalBot: </a:t>
            </a:r>
            <a:r>
              <a:rPr lang="en-US" sz="2739">
                <a:solidFill>
                  <a:srgbClr val="000000"/>
                </a:solidFill>
                <a:latin typeface="Canva Sans"/>
                <a:ea typeface="Canva Sans"/>
                <a:cs typeface="Canva Sans"/>
                <a:sym typeface="Canva Sans"/>
              </a:rPr>
              <a:t>An intelligent chatbot that understands natural language queries.</a:t>
            </a:r>
          </a:p>
          <a:p>
            <a:pPr algn="l" marL="591565" indent="-295783" lvl="1">
              <a:lnSpc>
                <a:spcPts val="3835"/>
              </a:lnSpc>
              <a:buFont typeface="Arial"/>
              <a:buChar char="•"/>
            </a:pPr>
            <a:r>
              <a:rPr lang="en-US" sz="2739">
                <a:solidFill>
                  <a:srgbClr val="000000"/>
                </a:solidFill>
                <a:latin typeface="Canva Sans"/>
                <a:ea typeface="Canva Sans"/>
                <a:cs typeface="Canva Sans"/>
                <a:sym typeface="Canva Sans"/>
              </a:rPr>
              <a:t>It uses AI to interpret the user's intent, retrieves the exact legal sections from the official PDF documents, and generates a simplified, accurate explanation.</a:t>
            </a:r>
          </a:p>
          <a:p>
            <a:pPr algn="l">
              <a:lnSpc>
                <a:spcPts val="3835"/>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10989" t="0" r="-21753" b="0"/>
            </a:stretch>
          </a:blipFill>
        </p:spPr>
      </p:sp>
      <p:sp>
        <p:nvSpPr>
          <p:cNvPr name="Freeform 3" id="3"/>
          <p:cNvSpPr/>
          <p:nvPr/>
        </p:nvSpPr>
        <p:spPr>
          <a:xfrm flipH="false" flipV="false" rot="0">
            <a:off x="1771973" y="1205331"/>
            <a:ext cx="630621" cy="606047"/>
          </a:xfrm>
          <a:custGeom>
            <a:avLst/>
            <a:gdLst/>
            <a:ahLst/>
            <a:cxnLst/>
            <a:rect r="r" b="b" t="t" l="l"/>
            <a:pathLst>
              <a:path h="606047" w="630621">
                <a:moveTo>
                  <a:pt x="0" y="0"/>
                </a:moveTo>
                <a:lnTo>
                  <a:pt x="630621" y="0"/>
                </a:lnTo>
                <a:lnTo>
                  <a:pt x="630621" y="606047"/>
                </a:lnTo>
                <a:lnTo>
                  <a:pt x="0" y="60604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113533" y="2248533"/>
            <a:ext cx="2622706" cy="3051877"/>
            <a:chOff x="0" y="0"/>
            <a:chExt cx="698500" cy="812800"/>
          </a:xfrm>
        </p:grpSpPr>
        <p:sp>
          <p:nvSpPr>
            <p:cNvPr name="Freeform 5" id="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5"/>
              <a:stretch>
                <a:fillRect l="-37327" t="0" r="-37327" b="0"/>
              </a:stretch>
            </a:blipFill>
          </p:spPr>
        </p:sp>
      </p:grpSp>
      <p:grpSp>
        <p:nvGrpSpPr>
          <p:cNvPr name="Group 6" id="6"/>
          <p:cNvGrpSpPr/>
          <p:nvPr/>
        </p:nvGrpSpPr>
        <p:grpSpPr>
          <a:xfrm rot="0">
            <a:off x="1363770" y="2248533"/>
            <a:ext cx="2622706" cy="3051877"/>
            <a:chOff x="0" y="0"/>
            <a:chExt cx="698500" cy="812800"/>
          </a:xfrm>
        </p:grpSpPr>
        <p:sp>
          <p:nvSpPr>
            <p:cNvPr name="Freeform 7" id="7"/>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gradFill rotWithShape="true">
              <a:gsLst>
                <a:gs pos="0">
                  <a:srgbClr val="180F0F">
                    <a:alpha val="0"/>
                  </a:srgbClr>
                </a:gs>
                <a:gs pos="100000">
                  <a:srgbClr val="43401E">
                    <a:alpha val="100000"/>
                  </a:srgbClr>
                </a:gs>
              </a:gsLst>
              <a:lin ang="0"/>
            </a:gradFill>
            <a:ln w="12700">
              <a:solidFill>
                <a:srgbClr val="000000"/>
              </a:solidFill>
            </a:ln>
          </p:spPr>
        </p:sp>
      </p:grpSp>
      <p:grpSp>
        <p:nvGrpSpPr>
          <p:cNvPr name="Group 8" id="8"/>
          <p:cNvGrpSpPr/>
          <p:nvPr/>
        </p:nvGrpSpPr>
        <p:grpSpPr>
          <a:xfrm rot="0">
            <a:off x="197820" y="4496121"/>
            <a:ext cx="2622706" cy="3051877"/>
            <a:chOff x="0" y="0"/>
            <a:chExt cx="698500" cy="812800"/>
          </a:xfrm>
        </p:grpSpPr>
        <p:sp>
          <p:nvSpPr>
            <p:cNvPr name="Freeform 9" id="9"/>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gradFill rotWithShape="true">
              <a:gsLst>
                <a:gs pos="0">
                  <a:srgbClr val="180F0F">
                    <a:alpha val="0"/>
                  </a:srgbClr>
                </a:gs>
                <a:gs pos="100000">
                  <a:srgbClr val="43401E">
                    <a:alpha val="100000"/>
                  </a:srgbClr>
                </a:gs>
              </a:gsLst>
              <a:lin ang="0"/>
            </a:gradFill>
            <a:ln w="12700">
              <a:solidFill>
                <a:srgbClr val="000000"/>
              </a:solidFill>
            </a:ln>
          </p:spPr>
        </p:sp>
      </p:grpSp>
      <p:sp>
        <p:nvSpPr>
          <p:cNvPr name="TextBox 10" id="10"/>
          <p:cNvSpPr txBox="true"/>
          <p:nvPr/>
        </p:nvSpPr>
        <p:spPr>
          <a:xfrm rot="0">
            <a:off x="2675123" y="1133475"/>
            <a:ext cx="4140723" cy="994296"/>
          </a:xfrm>
          <a:prstGeom prst="rect">
            <a:avLst/>
          </a:prstGeom>
        </p:spPr>
        <p:txBody>
          <a:bodyPr anchor="t" rtlCol="false" tIns="0" lIns="0" bIns="0" rIns="0">
            <a:spAutoFit/>
          </a:bodyPr>
          <a:lstStyle/>
          <a:p>
            <a:pPr algn="l">
              <a:lnSpc>
                <a:spcPts val="7531"/>
              </a:lnSpc>
            </a:pPr>
            <a:r>
              <a:rPr lang="en-US" sz="7241">
                <a:solidFill>
                  <a:srgbClr val="000000"/>
                </a:solidFill>
                <a:latin typeface="Anton"/>
                <a:ea typeface="Anton"/>
                <a:cs typeface="Anton"/>
                <a:sym typeface="Anton"/>
              </a:rPr>
              <a:t>TECH STACK</a:t>
            </a:r>
          </a:p>
        </p:txBody>
      </p:sp>
      <p:grpSp>
        <p:nvGrpSpPr>
          <p:cNvPr name="Group 11" id="11"/>
          <p:cNvGrpSpPr/>
          <p:nvPr/>
        </p:nvGrpSpPr>
        <p:grpSpPr>
          <a:xfrm rot="0">
            <a:off x="1509173" y="6405878"/>
            <a:ext cx="2622706" cy="3051877"/>
            <a:chOff x="0" y="0"/>
            <a:chExt cx="698500" cy="812800"/>
          </a:xfrm>
        </p:grpSpPr>
        <p:sp>
          <p:nvSpPr>
            <p:cNvPr name="Freeform 12" id="12"/>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6"/>
              <a:stretch>
                <a:fillRect l="-37163" t="0" r="-37163" b="0"/>
              </a:stretch>
            </a:blipFill>
          </p:spPr>
        </p:sp>
      </p:grpSp>
      <p:grpSp>
        <p:nvGrpSpPr>
          <p:cNvPr name="Group 13" id="13"/>
          <p:cNvGrpSpPr/>
          <p:nvPr/>
        </p:nvGrpSpPr>
        <p:grpSpPr>
          <a:xfrm rot="0">
            <a:off x="-1113533" y="6405878"/>
            <a:ext cx="2622706" cy="3051877"/>
            <a:chOff x="0" y="0"/>
            <a:chExt cx="698500" cy="812800"/>
          </a:xfrm>
        </p:grpSpPr>
        <p:sp>
          <p:nvSpPr>
            <p:cNvPr name="Freeform 14" id="14"/>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gradFill rotWithShape="true">
              <a:gsLst>
                <a:gs pos="0">
                  <a:srgbClr val="180F0F">
                    <a:alpha val="0"/>
                  </a:srgbClr>
                </a:gs>
                <a:gs pos="100000">
                  <a:srgbClr val="43401E">
                    <a:alpha val="100000"/>
                  </a:srgbClr>
                </a:gs>
              </a:gsLst>
              <a:lin ang="0"/>
            </a:gradFill>
            <a:ln w="12700">
              <a:solidFill>
                <a:srgbClr val="000000"/>
              </a:solidFill>
            </a:ln>
          </p:spPr>
        </p:sp>
      </p:grpSp>
      <p:sp>
        <p:nvSpPr>
          <p:cNvPr name="TextBox 15" id="15"/>
          <p:cNvSpPr txBox="true"/>
          <p:nvPr/>
        </p:nvSpPr>
        <p:spPr>
          <a:xfrm rot="0">
            <a:off x="4131880" y="2605751"/>
            <a:ext cx="14156120" cy="6249798"/>
          </a:xfrm>
          <a:prstGeom prst="rect">
            <a:avLst/>
          </a:prstGeom>
        </p:spPr>
        <p:txBody>
          <a:bodyPr anchor="t" rtlCol="false" tIns="0" lIns="0" bIns="0" rIns="0">
            <a:spAutoFit/>
          </a:bodyPr>
          <a:lstStyle/>
          <a:p>
            <a:pPr algn="l">
              <a:lnSpc>
                <a:spcPts val="3597"/>
              </a:lnSpc>
            </a:pPr>
            <a:r>
              <a:rPr lang="en-US" sz="2569" b="true">
                <a:solidFill>
                  <a:srgbClr val="000000"/>
                </a:solidFill>
                <a:latin typeface="Canva Sans Bold"/>
                <a:ea typeface="Canva Sans Bold"/>
                <a:cs typeface="Canva Sans Bold"/>
                <a:sym typeface="Canva Sans Bold"/>
              </a:rPr>
              <a:t>Fronten</a:t>
            </a:r>
            <a:r>
              <a:rPr lang="en-US" b="true" sz="2569">
                <a:solidFill>
                  <a:srgbClr val="000000"/>
                </a:solidFill>
                <a:latin typeface="Canva Sans Bold"/>
                <a:ea typeface="Canva Sans Bold"/>
                <a:cs typeface="Canva Sans Bold"/>
                <a:sym typeface="Canva Sans Bold"/>
              </a:rPr>
              <a:t>d:</a:t>
            </a:r>
          </a:p>
          <a:p>
            <a:pPr algn="l" marL="554851" indent="-277425" lvl="1">
              <a:lnSpc>
                <a:spcPts val="3597"/>
              </a:lnSpc>
              <a:buFont typeface="Arial"/>
              <a:buChar char="•"/>
            </a:pPr>
            <a:r>
              <a:rPr lang="en-US" sz="2569">
                <a:solidFill>
                  <a:srgbClr val="000000"/>
                </a:solidFill>
                <a:latin typeface="Canva Sans"/>
                <a:ea typeface="Canva Sans"/>
                <a:cs typeface="Canva Sans"/>
                <a:sym typeface="Canva Sans"/>
              </a:rPr>
              <a:t>Streamlit: For building a responsive, professional web-based user interface (UI).</a:t>
            </a:r>
          </a:p>
          <a:p>
            <a:pPr algn="l">
              <a:lnSpc>
                <a:spcPts val="3597"/>
              </a:lnSpc>
            </a:pPr>
            <a:r>
              <a:rPr lang="en-US" b="true" sz="2569">
                <a:solidFill>
                  <a:srgbClr val="000000"/>
                </a:solidFill>
                <a:latin typeface="Canva Sans Bold"/>
                <a:ea typeface="Canva Sans Bold"/>
                <a:cs typeface="Canva Sans Bold"/>
                <a:sym typeface="Canva Sans Bold"/>
              </a:rPr>
              <a:t>Backend &amp; Logic:</a:t>
            </a:r>
          </a:p>
          <a:p>
            <a:pPr algn="l" marL="554851" indent="-277425" lvl="1">
              <a:lnSpc>
                <a:spcPts val="3597"/>
              </a:lnSpc>
              <a:buFont typeface="Arial"/>
              <a:buChar char="•"/>
            </a:pPr>
            <a:r>
              <a:rPr lang="en-US" sz="2569">
                <a:solidFill>
                  <a:srgbClr val="000000"/>
                </a:solidFill>
                <a:latin typeface="Canva Sans"/>
                <a:ea typeface="Canva Sans"/>
                <a:cs typeface="Canva Sans"/>
                <a:sym typeface="Canva Sans"/>
              </a:rPr>
              <a:t>Python: The core programming language.</a:t>
            </a:r>
          </a:p>
          <a:p>
            <a:pPr algn="l" marL="554851" indent="-277425" lvl="1">
              <a:lnSpc>
                <a:spcPts val="3597"/>
              </a:lnSpc>
              <a:buFont typeface="Arial"/>
              <a:buChar char="•"/>
            </a:pPr>
            <a:r>
              <a:rPr lang="en-US" sz="2569">
                <a:solidFill>
                  <a:srgbClr val="000000"/>
                </a:solidFill>
                <a:latin typeface="Canva Sans"/>
                <a:ea typeface="Canva Sans"/>
                <a:cs typeface="Canva Sans"/>
                <a:sym typeface="Canva Sans"/>
              </a:rPr>
              <a:t>Google Gemini Pro: Large Language Model (LLM) for generating human-like answers.</a:t>
            </a:r>
          </a:p>
          <a:p>
            <a:pPr algn="l">
              <a:lnSpc>
                <a:spcPts val="3597"/>
              </a:lnSpc>
            </a:pPr>
            <a:r>
              <a:rPr lang="en-US" b="true" sz="2569">
                <a:solidFill>
                  <a:srgbClr val="000000"/>
                </a:solidFill>
                <a:latin typeface="Canva Sans Bold"/>
                <a:ea typeface="Canva Sans Bold"/>
                <a:cs typeface="Canva Sans Bold"/>
                <a:sym typeface="Canva Sans Bold"/>
              </a:rPr>
              <a:t>Data Processing &amp; NLP:</a:t>
            </a:r>
          </a:p>
          <a:p>
            <a:pPr algn="l" marL="554851" indent="-277425" lvl="1">
              <a:lnSpc>
                <a:spcPts val="3597"/>
              </a:lnSpc>
              <a:buFont typeface="Arial"/>
              <a:buChar char="•"/>
            </a:pPr>
            <a:r>
              <a:rPr lang="en-US" sz="2569">
                <a:solidFill>
                  <a:srgbClr val="000000"/>
                </a:solidFill>
                <a:latin typeface="Canva Sans"/>
                <a:ea typeface="Canva Sans"/>
                <a:cs typeface="Canva Sans"/>
                <a:sym typeface="Canva Sans"/>
              </a:rPr>
              <a:t>PyPDF2: For extracting raw text from legal PDF documents.</a:t>
            </a:r>
          </a:p>
          <a:p>
            <a:pPr algn="l" marL="554851" indent="-277425" lvl="1">
              <a:lnSpc>
                <a:spcPts val="3597"/>
              </a:lnSpc>
              <a:buFont typeface="Arial"/>
              <a:buChar char="•"/>
            </a:pPr>
            <a:r>
              <a:rPr lang="en-US" sz="2569">
                <a:solidFill>
                  <a:srgbClr val="000000"/>
                </a:solidFill>
                <a:latin typeface="Canva Sans"/>
                <a:ea typeface="Canva Sans"/>
                <a:cs typeface="Canva Sans"/>
                <a:sym typeface="Canva Sans"/>
              </a:rPr>
              <a:t>NLTK &amp; SpaCy: For Natural Language Processing (tokenization, lemmatization, stop-word removal).</a:t>
            </a:r>
          </a:p>
          <a:p>
            <a:pPr algn="l" marL="554851" indent="-277425" lvl="1">
              <a:lnSpc>
                <a:spcPts val="3597"/>
              </a:lnSpc>
              <a:buFont typeface="Arial"/>
              <a:buChar char="•"/>
            </a:pPr>
            <a:r>
              <a:rPr lang="en-US" sz="2569">
                <a:solidFill>
                  <a:srgbClr val="000000"/>
                </a:solidFill>
                <a:latin typeface="Canva Sans"/>
                <a:ea typeface="Canva Sans"/>
                <a:cs typeface="Canva Sans"/>
                <a:sym typeface="Canva Sans"/>
              </a:rPr>
              <a:t>Scikit-Learn: For TF-IDF Vectorization and Cosine Similarity (ranking search results) and Logistic Regression (query classification).</a:t>
            </a:r>
          </a:p>
          <a:p>
            <a:pPr algn="l">
              <a:lnSpc>
                <a:spcPts val="3597"/>
              </a:lnSpc>
            </a:pPr>
            <a:r>
              <a:rPr lang="en-US" b="true" sz="2569">
                <a:solidFill>
                  <a:srgbClr val="000000"/>
                </a:solidFill>
                <a:latin typeface="Canva Sans Bold"/>
                <a:ea typeface="Canva Sans Bold"/>
                <a:cs typeface="Canva Sans Bold"/>
                <a:sym typeface="Canva Sans Bold"/>
              </a:rPr>
              <a:t>Data Storage:</a:t>
            </a:r>
          </a:p>
          <a:p>
            <a:pPr algn="l" marL="554851" indent="-277425" lvl="1">
              <a:lnSpc>
                <a:spcPts val="3597"/>
              </a:lnSpc>
              <a:buFont typeface="Arial"/>
              <a:buChar char="•"/>
            </a:pPr>
            <a:r>
              <a:rPr lang="en-US" sz="2569">
                <a:solidFill>
                  <a:srgbClr val="000000"/>
                </a:solidFill>
                <a:latin typeface="Canva Sans"/>
                <a:ea typeface="Canva Sans"/>
                <a:cs typeface="Canva Sans"/>
                <a:sym typeface="Canva Sans"/>
              </a:rPr>
              <a:t>JSON: For storing structured legal sections, user credentials, and chat history.</a:t>
            </a:r>
          </a:p>
          <a:p>
            <a:pPr algn="l">
              <a:lnSpc>
                <a:spcPts val="3597"/>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10989" t="0" r="-21753" b="0"/>
            </a:stretch>
          </a:blipFill>
        </p:spPr>
      </p:sp>
      <p:sp>
        <p:nvSpPr>
          <p:cNvPr name="Freeform 3" id="3"/>
          <p:cNvSpPr/>
          <p:nvPr/>
        </p:nvSpPr>
        <p:spPr>
          <a:xfrm flipH="false" flipV="false" rot="0">
            <a:off x="713389" y="1028700"/>
            <a:ext cx="630621" cy="606047"/>
          </a:xfrm>
          <a:custGeom>
            <a:avLst/>
            <a:gdLst/>
            <a:ahLst/>
            <a:cxnLst/>
            <a:rect r="r" b="b" t="t" l="l"/>
            <a:pathLst>
              <a:path h="606047" w="630621">
                <a:moveTo>
                  <a:pt x="0" y="0"/>
                </a:moveTo>
                <a:lnTo>
                  <a:pt x="630622" y="0"/>
                </a:lnTo>
                <a:lnTo>
                  <a:pt x="630622" y="606047"/>
                </a:lnTo>
                <a:lnTo>
                  <a:pt x="0" y="60604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2307305" y="1881259"/>
            <a:ext cx="6140575" cy="7145396"/>
            <a:chOff x="0" y="0"/>
            <a:chExt cx="698500" cy="812800"/>
          </a:xfrm>
        </p:grpSpPr>
        <p:sp>
          <p:nvSpPr>
            <p:cNvPr name="Freeform 5" id="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5"/>
              <a:stretch>
                <a:fillRect l="-37327" t="0" r="-37327" b="0"/>
              </a:stretch>
            </a:blipFill>
            <a:ln w="47625" cap="sq">
              <a:gradFill>
                <a:gsLst>
                  <a:gs pos="0">
                    <a:srgbClr val="180F0F">
                      <a:alpha val="0"/>
                    </a:srgbClr>
                  </a:gs>
                  <a:gs pos="100000">
                    <a:srgbClr val="43401E">
                      <a:alpha val="100000"/>
                    </a:srgbClr>
                  </a:gs>
                </a:gsLst>
                <a:lin ang="0"/>
              </a:gradFill>
              <a:prstDash val="solid"/>
              <a:miter/>
            </a:ln>
          </p:spPr>
        </p:sp>
      </p:grpSp>
      <p:grpSp>
        <p:nvGrpSpPr>
          <p:cNvPr name="Group 6" id="6"/>
          <p:cNvGrpSpPr/>
          <p:nvPr/>
        </p:nvGrpSpPr>
        <p:grpSpPr>
          <a:xfrm rot="0">
            <a:off x="17064742" y="2191695"/>
            <a:ext cx="2088662" cy="2430443"/>
            <a:chOff x="0" y="0"/>
            <a:chExt cx="698500" cy="812800"/>
          </a:xfrm>
        </p:grpSpPr>
        <p:sp>
          <p:nvSpPr>
            <p:cNvPr name="Freeform 7" id="7"/>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gradFill rotWithShape="true">
              <a:gsLst>
                <a:gs pos="0">
                  <a:srgbClr val="180F0F">
                    <a:alpha val="0"/>
                  </a:srgbClr>
                </a:gs>
                <a:gs pos="100000">
                  <a:srgbClr val="43401E">
                    <a:alpha val="100000"/>
                  </a:srgbClr>
                </a:gs>
              </a:gsLst>
              <a:lin ang="0"/>
            </a:gradFill>
            <a:ln w="12700">
              <a:solidFill>
                <a:srgbClr val="000000"/>
              </a:solidFill>
            </a:ln>
          </p:spPr>
        </p:sp>
      </p:grpSp>
      <p:grpSp>
        <p:nvGrpSpPr>
          <p:cNvPr name="Group 8" id="8"/>
          <p:cNvGrpSpPr/>
          <p:nvPr/>
        </p:nvGrpSpPr>
        <p:grpSpPr>
          <a:xfrm rot="0">
            <a:off x="12027348" y="6442766"/>
            <a:ext cx="1280358" cy="1489871"/>
            <a:chOff x="0" y="0"/>
            <a:chExt cx="698500" cy="812800"/>
          </a:xfrm>
        </p:grpSpPr>
        <p:sp>
          <p:nvSpPr>
            <p:cNvPr name="Freeform 9" id="9"/>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gradFill rotWithShape="true">
              <a:gsLst>
                <a:gs pos="0">
                  <a:srgbClr val="180F0F">
                    <a:alpha val="0"/>
                  </a:srgbClr>
                </a:gs>
                <a:gs pos="100000">
                  <a:srgbClr val="43401E">
                    <a:alpha val="100000"/>
                  </a:srgbClr>
                </a:gs>
              </a:gsLst>
              <a:lin ang="0"/>
            </a:gradFill>
            <a:ln w="12700">
              <a:solidFill>
                <a:srgbClr val="000000"/>
              </a:solidFill>
            </a:ln>
          </p:spPr>
        </p:sp>
      </p:grpSp>
      <p:sp>
        <p:nvSpPr>
          <p:cNvPr name="TextBox 10" id="10"/>
          <p:cNvSpPr txBox="true"/>
          <p:nvPr/>
        </p:nvSpPr>
        <p:spPr>
          <a:xfrm rot="0">
            <a:off x="1534236" y="886963"/>
            <a:ext cx="5810128" cy="994296"/>
          </a:xfrm>
          <a:prstGeom prst="rect">
            <a:avLst/>
          </a:prstGeom>
        </p:spPr>
        <p:txBody>
          <a:bodyPr anchor="t" rtlCol="false" tIns="0" lIns="0" bIns="0" rIns="0">
            <a:spAutoFit/>
          </a:bodyPr>
          <a:lstStyle/>
          <a:p>
            <a:pPr algn="l">
              <a:lnSpc>
                <a:spcPts val="7531"/>
              </a:lnSpc>
            </a:pPr>
            <a:r>
              <a:rPr lang="en-US" sz="7241">
                <a:solidFill>
                  <a:srgbClr val="000000"/>
                </a:solidFill>
                <a:latin typeface="Anton"/>
                <a:ea typeface="Anton"/>
                <a:cs typeface="Anton"/>
                <a:sym typeface="Anton"/>
              </a:rPr>
              <a:t>KEY FEATURES</a:t>
            </a:r>
          </a:p>
        </p:txBody>
      </p:sp>
      <p:sp>
        <p:nvSpPr>
          <p:cNvPr name="TextBox 11" id="11"/>
          <p:cNvSpPr txBox="true"/>
          <p:nvPr/>
        </p:nvSpPr>
        <p:spPr>
          <a:xfrm rot="0">
            <a:off x="713389" y="2144070"/>
            <a:ext cx="11313959" cy="7750429"/>
          </a:xfrm>
          <a:prstGeom prst="rect">
            <a:avLst/>
          </a:prstGeom>
        </p:spPr>
        <p:txBody>
          <a:bodyPr anchor="t" rtlCol="false" tIns="0" lIns="0" bIns="0" rIns="0">
            <a:spAutoFit/>
          </a:bodyPr>
          <a:lstStyle/>
          <a:p>
            <a:pPr algn="l" marL="591565" indent="-295783" lvl="1">
              <a:lnSpc>
                <a:spcPts val="3835"/>
              </a:lnSpc>
              <a:buFont typeface="Arial"/>
              <a:buChar char="•"/>
            </a:pPr>
            <a:r>
              <a:rPr lang="en-US" sz="2739">
                <a:solidFill>
                  <a:srgbClr val="000000"/>
                </a:solidFill>
                <a:latin typeface="Canva Sans"/>
                <a:ea typeface="Canva Sans"/>
                <a:cs typeface="Canva Sans"/>
                <a:sym typeface="Canva Sans"/>
              </a:rPr>
              <a:t>Retrieval-</a:t>
            </a:r>
            <a:r>
              <a:rPr lang="en-US" sz="2739">
                <a:solidFill>
                  <a:srgbClr val="000000"/>
                </a:solidFill>
                <a:latin typeface="Canva Sans"/>
                <a:ea typeface="Canva Sans"/>
                <a:cs typeface="Canva Sans"/>
                <a:sym typeface="Canva Sans"/>
              </a:rPr>
              <a:t>Augmented Generation (RAG): The bot doesn't just "guess"; it fetches the actual legal text from the BNS/BNSS/BSA files to ground its answers in reality.</a:t>
            </a:r>
          </a:p>
          <a:p>
            <a:pPr algn="l" marL="591565" indent="-295783" lvl="1">
              <a:lnSpc>
                <a:spcPts val="3835"/>
              </a:lnSpc>
              <a:buFont typeface="Arial"/>
              <a:buChar char="•"/>
            </a:pPr>
            <a:r>
              <a:rPr lang="en-US" sz="2739">
                <a:solidFill>
                  <a:srgbClr val="000000"/>
                </a:solidFill>
                <a:latin typeface="Canva Sans"/>
                <a:ea typeface="Canva Sans"/>
                <a:cs typeface="Canva Sans"/>
                <a:sym typeface="Canva Sans"/>
              </a:rPr>
              <a:t>Smart Query Classification: Uses Machine Learning to automatically detect if a question is Criminal (searches BNS), Procedural (searches BNSS), or Evidentiary (searches BSA).</a:t>
            </a:r>
          </a:p>
          <a:p>
            <a:pPr algn="l" marL="591565" indent="-295783" lvl="1">
              <a:lnSpc>
                <a:spcPts val="3835"/>
              </a:lnSpc>
              <a:buFont typeface="Arial"/>
              <a:buChar char="•"/>
            </a:pPr>
            <a:r>
              <a:rPr lang="en-US" sz="2739">
                <a:solidFill>
                  <a:srgbClr val="000000"/>
                </a:solidFill>
                <a:latin typeface="Canva Sans"/>
                <a:ea typeface="Canva Sans"/>
                <a:cs typeface="Canva Sans"/>
                <a:sym typeface="Canva Sans"/>
              </a:rPr>
              <a:t>Hybrid Search Engine: Combines Regex (for direct "Section 302" lookups) with TF-IDF/Cosine Similarity (for conceptual searches like "theft" or "arrest").</a:t>
            </a:r>
          </a:p>
          <a:p>
            <a:pPr algn="l" marL="591565" indent="-295783" lvl="1">
              <a:lnSpc>
                <a:spcPts val="3835"/>
              </a:lnSpc>
              <a:buFont typeface="Arial"/>
              <a:buChar char="•"/>
            </a:pPr>
            <a:r>
              <a:rPr lang="en-US" sz="2739">
                <a:solidFill>
                  <a:srgbClr val="000000"/>
                </a:solidFill>
                <a:latin typeface="Canva Sans"/>
                <a:ea typeface="Canva Sans"/>
                <a:cs typeface="Canva Sans"/>
                <a:sym typeface="Canva Sans"/>
              </a:rPr>
              <a:t>User-Centric UI: Includes a Sidebar with "New Chat", History logs, Bookmarks for saving important answers, and Quick Action buttons for common laws.</a:t>
            </a:r>
          </a:p>
          <a:p>
            <a:pPr algn="l" marL="591565" indent="-295783" lvl="1">
              <a:lnSpc>
                <a:spcPts val="3835"/>
              </a:lnSpc>
              <a:buFont typeface="Arial"/>
              <a:buChar char="•"/>
            </a:pPr>
            <a:r>
              <a:rPr lang="en-US" sz="2739">
                <a:solidFill>
                  <a:srgbClr val="000000"/>
                </a:solidFill>
                <a:latin typeface="Canva Sans"/>
                <a:ea typeface="Canva Sans"/>
                <a:cs typeface="Canva Sans"/>
                <a:sym typeface="Canva Sans"/>
              </a:rPr>
              <a:t>Feedback Loop: Users can rate answers (1-5 stars) and mark them as "Useful" or "Useless," which is logged for system improvement.</a:t>
            </a:r>
          </a:p>
          <a:p>
            <a:pPr algn="l">
              <a:lnSpc>
                <a:spcPts val="3835"/>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10989" t="0" r="-21753" b="0"/>
            </a:stretch>
          </a:blipFill>
        </p:spPr>
      </p:sp>
      <p:sp>
        <p:nvSpPr>
          <p:cNvPr name="Freeform 3" id="3"/>
          <p:cNvSpPr/>
          <p:nvPr/>
        </p:nvSpPr>
        <p:spPr>
          <a:xfrm flipH="false" flipV="false" rot="0">
            <a:off x="1028700" y="875132"/>
            <a:ext cx="957898" cy="920570"/>
          </a:xfrm>
          <a:custGeom>
            <a:avLst/>
            <a:gdLst/>
            <a:ahLst/>
            <a:cxnLst/>
            <a:rect r="r" b="b" t="t" l="l"/>
            <a:pathLst>
              <a:path h="920570" w="957898">
                <a:moveTo>
                  <a:pt x="0" y="0"/>
                </a:moveTo>
                <a:lnTo>
                  <a:pt x="957898" y="0"/>
                </a:lnTo>
                <a:lnTo>
                  <a:pt x="957898" y="920569"/>
                </a:lnTo>
                <a:lnTo>
                  <a:pt x="0" y="92056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949533" y="2193120"/>
            <a:ext cx="7320217" cy="7320217"/>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38495" t="0" r="-38495" b="0"/>
              </a:stretch>
            </a:blipFill>
            <a:ln w="47625" cap="sq">
              <a:gradFill>
                <a:gsLst>
                  <a:gs pos="0">
                    <a:srgbClr val="180F0F">
                      <a:alpha val="0"/>
                    </a:srgbClr>
                  </a:gs>
                  <a:gs pos="100000">
                    <a:srgbClr val="43401E">
                      <a:alpha val="100000"/>
                    </a:srgbClr>
                  </a:gs>
                </a:gsLst>
                <a:lin ang="0"/>
              </a:gradFill>
              <a:prstDash val="solid"/>
              <a:miter/>
            </a:ln>
          </p:spPr>
        </p:sp>
      </p:grpSp>
      <p:sp>
        <p:nvSpPr>
          <p:cNvPr name="TextBox 6" id="6"/>
          <p:cNvSpPr txBox="true"/>
          <p:nvPr/>
        </p:nvSpPr>
        <p:spPr>
          <a:xfrm rot="0">
            <a:off x="2402594" y="890656"/>
            <a:ext cx="8960963" cy="994296"/>
          </a:xfrm>
          <a:prstGeom prst="rect">
            <a:avLst/>
          </a:prstGeom>
        </p:spPr>
        <p:txBody>
          <a:bodyPr anchor="t" rtlCol="false" tIns="0" lIns="0" bIns="0" rIns="0">
            <a:spAutoFit/>
          </a:bodyPr>
          <a:lstStyle/>
          <a:p>
            <a:pPr algn="l">
              <a:lnSpc>
                <a:spcPts val="7531"/>
              </a:lnSpc>
            </a:pPr>
            <a:r>
              <a:rPr lang="en-US" sz="7241">
                <a:solidFill>
                  <a:srgbClr val="000000"/>
                </a:solidFill>
                <a:latin typeface="Anton"/>
                <a:ea typeface="Anton"/>
                <a:cs typeface="Anton"/>
                <a:sym typeface="Anton"/>
              </a:rPr>
              <a:t>CHALLENGES &amp; SOLUTIONS</a:t>
            </a:r>
          </a:p>
        </p:txBody>
      </p:sp>
      <p:sp>
        <p:nvSpPr>
          <p:cNvPr name="TextBox 7" id="7"/>
          <p:cNvSpPr txBox="true"/>
          <p:nvPr/>
        </p:nvSpPr>
        <p:spPr>
          <a:xfrm rot="0">
            <a:off x="6370684" y="2126445"/>
            <a:ext cx="11917316" cy="7436917"/>
          </a:xfrm>
          <a:prstGeom prst="rect">
            <a:avLst/>
          </a:prstGeom>
        </p:spPr>
        <p:txBody>
          <a:bodyPr anchor="t" rtlCol="false" tIns="0" lIns="0" bIns="0" rIns="0">
            <a:spAutoFit/>
          </a:bodyPr>
          <a:lstStyle/>
          <a:p>
            <a:pPr algn="l">
              <a:lnSpc>
                <a:spcPts val="3500"/>
              </a:lnSpc>
            </a:pPr>
            <a:r>
              <a:rPr lang="en-US" sz="2500">
                <a:solidFill>
                  <a:srgbClr val="000000"/>
                </a:solidFill>
                <a:latin typeface="Times New Roman"/>
                <a:ea typeface="Times New Roman"/>
                <a:cs typeface="Times New Roman"/>
                <a:sym typeface="Times New Roman"/>
              </a:rPr>
              <a:t>Challenge 1: Complex PDF Formatting</a:t>
            </a:r>
          </a:p>
          <a:p>
            <a:pPr algn="l" marL="539885" indent="-269943" lvl="1">
              <a:lnSpc>
                <a:spcPts val="3500"/>
              </a:lnSpc>
              <a:buFont typeface="Arial"/>
              <a:buChar char="•"/>
            </a:pPr>
            <a:r>
              <a:rPr lang="en-US" sz="2500">
                <a:solidFill>
                  <a:srgbClr val="000000"/>
                </a:solidFill>
                <a:latin typeface="Times New Roman"/>
                <a:ea typeface="Times New Roman"/>
                <a:cs typeface="Times New Roman"/>
                <a:sym typeface="Times New Roman"/>
              </a:rPr>
              <a:t>Issue: The raw PDF files had inconsistent formatting (e.g., Section titles appearing on different lines than section numbers), causing the extractor to miss critical sections like "Murder" (Sec 99) and "Kidnapping" (Sec 135).</a:t>
            </a:r>
          </a:p>
          <a:p>
            <a:pPr algn="l" marL="539885" indent="-269943" lvl="1">
              <a:lnSpc>
                <a:spcPts val="3500"/>
              </a:lnSpc>
              <a:buFont typeface="Arial"/>
              <a:buChar char="•"/>
            </a:pPr>
            <a:r>
              <a:rPr lang="en-US" sz="2500">
                <a:solidFill>
                  <a:srgbClr val="000000"/>
                </a:solidFill>
                <a:latin typeface="Times New Roman"/>
                <a:ea typeface="Times New Roman"/>
                <a:cs typeface="Times New Roman"/>
                <a:sym typeface="Times New Roman"/>
              </a:rPr>
              <a:t>Solution: Develope</a:t>
            </a:r>
            <a:r>
              <a:rPr lang="en-US" sz="2500">
                <a:solidFill>
                  <a:srgbClr val="000000"/>
                </a:solidFill>
                <a:latin typeface="Times New Roman"/>
                <a:ea typeface="Times New Roman"/>
                <a:cs typeface="Times New Roman"/>
                <a:sym typeface="Times New Roman"/>
              </a:rPr>
              <a:t>d a robust, multi-line Regular Expression (Regex) script in pdf_extractor.py to accurately parse and structure every single section.</a:t>
            </a:r>
          </a:p>
          <a:p>
            <a:pPr algn="l">
              <a:lnSpc>
                <a:spcPts val="3500"/>
              </a:lnSpc>
            </a:pPr>
            <a:r>
              <a:rPr lang="en-US" sz="2500">
                <a:solidFill>
                  <a:srgbClr val="000000"/>
                </a:solidFill>
                <a:latin typeface="Times New Roman"/>
                <a:ea typeface="Times New Roman"/>
                <a:cs typeface="Times New Roman"/>
                <a:sym typeface="Times New Roman"/>
              </a:rPr>
              <a:t>Challenge 2: Irrelevant Search Results</a:t>
            </a:r>
          </a:p>
          <a:p>
            <a:pPr algn="l" marL="539885" indent="-269943" lvl="1">
              <a:lnSpc>
                <a:spcPts val="3500"/>
              </a:lnSpc>
              <a:buFont typeface="Arial"/>
              <a:buChar char="•"/>
            </a:pPr>
            <a:r>
              <a:rPr lang="en-US" sz="2500">
                <a:solidFill>
                  <a:srgbClr val="000000"/>
                </a:solidFill>
                <a:latin typeface="Times New Roman"/>
                <a:ea typeface="Times New Roman"/>
                <a:cs typeface="Times New Roman"/>
                <a:sym typeface="Times New Roman"/>
              </a:rPr>
              <a:t>Issue: Simple keyword searches were matching common words (e.g., "mean" in "what does this mean") to unrelated legal text.</a:t>
            </a:r>
          </a:p>
          <a:p>
            <a:pPr algn="l" marL="539885" indent="-269943" lvl="1">
              <a:lnSpc>
                <a:spcPts val="3500"/>
              </a:lnSpc>
              <a:buFont typeface="Arial"/>
              <a:buChar char="•"/>
            </a:pPr>
            <a:r>
              <a:rPr lang="en-US" sz="2500">
                <a:solidFill>
                  <a:srgbClr val="000000"/>
                </a:solidFill>
                <a:latin typeface="Times New Roman"/>
                <a:ea typeface="Times New Roman"/>
                <a:cs typeface="Times New Roman"/>
                <a:sym typeface="Times New Roman"/>
              </a:rPr>
              <a:t>Solution: Implemented NLP Preprocessing (Lemmatization) to strip filler words and used Cosine Similarity ranking to ensure only the most statistically relevant sections are sent to the AI.</a:t>
            </a:r>
          </a:p>
          <a:p>
            <a:pPr algn="l">
              <a:lnSpc>
                <a:spcPts val="3500"/>
              </a:lnSpc>
            </a:pPr>
            <a:r>
              <a:rPr lang="en-US" sz="2500">
                <a:solidFill>
                  <a:srgbClr val="000000"/>
                </a:solidFill>
                <a:latin typeface="Times New Roman"/>
                <a:ea typeface="Times New Roman"/>
                <a:cs typeface="Times New Roman"/>
                <a:sym typeface="Times New Roman"/>
              </a:rPr>
              <a:t>Challenge 3: State Management</a:t>
            </a:r>
          </a:p>
          <a:p>
            <a:pPr algn="l" marL="539885" indent="-269943" lvl="1">
              <a:lnSpc>
                <a:spcPts val="3500"/>
              </a:lnSpc>
              <a:buFont typeface="Arial"/>
              <a:buChar char="•"/>
            </a:pPr>
            <a:r>
              <a:rPr lang="en-US" sz="2500">
                <a:solidFill>
                  <a:srgbClr val="000000"/>
                </a:solidFill>
                <a:latin typeface="Times New Roman"/>
                <a:ea typeface="Times New Roman"/>
                <a:cs typeface="Times New Roman"/>
                <a:sym typeface="Times New Roman"/>
              </a:rPr>
              <a:t>Issue: Chat history and user login status were lost whenever the user clicked a button.</a:t>
            </a:r>
          </a:p>
          <a:p>
            <a:pPr algn="l" marL="539885" indent="-269943" lvl="1">
              <a:lnSpc>
                <a:spcPts val="3500"/>
              </a:lnSpc>
              <a:buFont typeface="Arial"/>
              <a:buChar char="•"/>
            </a:pPr>
            <a:r>
              <a:rPr lang="en-US" sz="2500">
                <a:solidFill>
                  <a:srgbClr val="000000"/>
                </a:solidFill>
                <a:latin typeface="Times New Roman"/>
                <a:ea typeface="Times New Roman"/>
                <a:cs typeface="Times New Roman"/>
                <a:sym typeface="Times New Roman"/>
              </a:rPr>
              <a:t>Solution: Utilized Streamlit's session_state to persist user history, authentication status, and bookmarks across app reruns.</a:t>
            </a:r>
          </a:p>
          <a:p>
            <a:pPr algn="l">
              <a:lnSpc>
                <a:spcPts val="350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10989" t="0" r="-21753" b="0"/>
            </a:stretch>
          </a:blipFill>
        </p:spPr>
      </p:sp>
      <p:sp>
        <p:nvSpPr>
          <p:cNvPr name="Freeform 3" id="3"/>
          <p:cNvSpPr/>
          <p:nvPr/>
        </p:nvSpPr>
        <p:spPr>
          <a:xfrm flipH="false" flipV="false" rot="0">
            <a:off x="884543" y="342711"/>
            <a:ext cx="887429" cy="852847"/>
          </a:xfrm>
          <a:custGeom>
            <a:avLst/>
            <a:gdLst/>
            <a:ahLst/>
            <a:cxnLst/>
            <a:rect r="r" b="b" t="t" l="l"/>
            <a:pathLst>
              <a:path h="852847" w="887429">
                <a:moveTo>
                  <a:pt x="0" y="0"/>
                </a:moveTo>
                <a:lnTo>
                  <a:pt x="887430" y="0"/>
                </a:lnTo>
                <a:lnTo>
                  <a:pt x="887430" y="852847"/>
                </a:lnTo>
                <a:lnTo>
                  <a:pt x="0" y="85284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739580" y="219310"/>
            <a:ext cx="19767159" cy="1099648"/>
            <a:chOff x="0" y="0"/>
            <a:chExt cx="5206165" cy="289619"/>
          </a:xfrm>
        </p:grpSpPr>
        <p:sp>
          <p:nvSpPr>
            <p:cNvPr name="Freeform 5" id="5"/>
            <p:cNvSpPr/>
            <p:nvPr/>
          </p:nvSpPr>
          <p:spPr>
            <a:xfrm flipH="false" flipV="false" rot="0">
              <a:off x="0" y="0"/>
              <a:ext cx="5206166" cy="289619"/>
            </a:xfrm>
            <a:custGeom>
              <a:avLst/>
              <a:gdLst/>
              <a:ahLst/>
              <a:cxnLst/>
              <a:rect r="r" b="b" t="t" l="l"/>
              <a:pathLst>
                <a:path h="289619" w="5206166">
                  <a:moveTo>
                    <a:pt x="0" y="0"/>
                  </a:moveTo>
                  <a:lnTo>
                    <a:pt x="5206166" y="0"/>
                  </a:lnTo>
                  <a:lnTo>
                    <a:pt x="5206166" y="289619"/>
                  </a:lnTo>
                  <a:lnTo>
                    <a:pt x="0" y="289619"/>
                  </a:lnTo>
                  <a:close/>
                </a:path>
              </a:pathLst>
            </a:custGeom>
            <a:gradFill rotWithShape="true">
              <a:gsLst>
                <a:gs pos="0">
                  <a:srgbClr val="180F0F">
                    <a:alpha val="0"/>
                  </a:srgbClr>
                </a:gs>
                <a:gs pos="100000">
                  <a:srgbClr val="CEC770">
                    <a:alpha val="100000"/>
                  </a:srgbClr>
                </a:gs>
              </a:gsLst>
              <a:lin ang="0"/>
            </a:gradFill>
            <a:ln cap="sq">
              <a:noFill/>
              <a:prstDash val="solid"/>
              <a:miter/>
            </a:ln>
          </p:spPr>
        </p:sp>
        <p:sp>
          <p:nvSpPr>
            <p:cNvPr name="TextBox 6" id="6"/>
            <p:cNvSpPr txBox="true"/>
            <p:nvPr/>
          </p:nvSpPr>
          <p:spPr>
            <a:xfrm>
              <a:off x="0" y="-47625"/>
              <a:ext cx="5206165" cy="337244"/>
            </a:xfrm>
            <a:prstGeom prst="rect">
              <a:avLst/>
            </a:prstGeom>
          </p:spPr>
          <p:txBody>
            <a:bodyPr anchor="ctr" rtlCol="false" tIns="50800" lIns="50800" bIns="50800" rIns="50800"/>
            <a:lstStyle/>
            <a:p>
              <a:pPr algn="ctr">
                <a:lnSpc>
                  <a:spcPts val="3193"/>
                </a:lnSpc>
              </a:pPr>
            </a:p>
          </p:txBody>
        </p:sp>
      </p:grpSp>
      <p:sp>
        <p:nvSpPr>
          <p:cNvPr name="TextBox 7" id="7"/>
          <p:cNvSpPr txBox="true"/>
          <p:nvPr/>
        </p:nvSpPr>
        <p:spPr>
          <a:xfrm rot="0">
            <a:off x="651484" y="324085"/>
            <a:ext cx="7772278" cy="994873"/>
          </a:xfrm>
          <a:prstGeom prst="rect">
            <a:avLst/>
          </a:prstGeom>
        </p:spPr>
        <p:txBody>
          <a:bodyPr anchor="t" rtlCol="false" tIns="0" lIns="0" bIns="0" rIns="0">
            <a:spAutoFit/>
          </a:bodyPr>
          <a:lstStyle/>
          <a:p>
            <a:pPr algn="ctr">
              <a:lnSpc>
                <a:spcPts val="7531"/>
              </a:lnSpc>
            </a:pPr>
            <a:r>
              <a:rPr lang="en-US" sz="7241">
                <a:solidFill>
                  <a:srgbClr val="000000"/>
                </a:solidFill>
                <a:latin typeface="Anton"/>
                <a:ea typeface="Anton"/>
                <a:cs typeface="Anton"/>
                <a:sym typeface="Anton"/>
              </a:rPr>
              <a:t>FUTURE SCOPE</a:t>
            </a:r>
          </a:p>
        </p:txBody>
      </p:sp>
      <p:grpSp>
        <p:nvGrpSpPr>
          <p:cNvPr name="Group 8" id="8"/>
          <p:cNvGrpSpPr/>
          <p:nvPr/>
        </p:nvGrpSpPr>
        <p:grpSpPr>
          <a:xfrm rot="0">
            <a:off x="0" y="1918123"/>
            <a:ext cx="3343375" cy="3890472"/>
            <a:chOff x="0" y="0"/>
            <a:chExt cx="698500" cy="812800"/>
          </a:xfrm>
        </p:grpSpPr>
        <p:sp>
          <p:nvSpPr>
            <p:cNvPr name="Freeform 9" id="9"/>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5"/>
              <a:stretch>
                <a:fillRect l="-37327" t="0" r="-37327" b="0"/>
              </a:stretch>
            </a:blipFill>
            <a:ln w="19050" cap="sq">
              <a:gradFill>
                <a:gsLst>
                  <a:gs pos="0">
                    <a:srgbClr val="C1AC8A">
                      <a:alpha val="100000"/>
                    </a:srgbClr>
                  </a:gs>
                  <a:gs pos="100000">
                    <a:srgbClr val="4B5835">
                      <a:alpha val="100000"/>
                    </a:srgbClr>
                  </a:gs>
                </a:gsLst>
                <a:lin ang="0"/>
              </a:gradFill>
              <a:prstDash val="solid"/>
              <a:miter/>
            </a:ln>
          </p:spPr>
        </p:sp>
      </p:grpSp>
      <p:sp>
        <p:nvSpPr>
          <p:cNvPr name="TextBox 10" id="10"/>
          <p:cNvSpPr txBox="true"/>
          <p:nvPr/>
        </p:nvSpPr>
        <p:spPr>
          <a:xfrm rot="0">
            <a:off x="3660992" y="2557550"/>
            <a:ext cx="14208456" cy="6346457"/>
          </a:xfrm>
          <a:prstGeom prst="rect">
            <a:avLst/>
          </a:prstGeom>
        </p:spPr>
        <p:txBody>
          <a:bodyPr anchor="t" rtlCol="false" tIns="0" lIns="0" bIns="0" rIns="0">
            <a:spAutoFit/>
          </a:bodyPr>
          <a:lstStyle/>
          <a:p>
            <a:pPr algn="l" marL="866725" indent="-433362" lvl="1">
              <a:lnSpc>
                <a:spcPts val="5620"/>
              </a:lnSpc>
              <a:buFont typeface="Arial"/>
              <a:buChar char="•"/>
            </a:pPr>
            <a:r>
              <a:rPr lang="en-US" b="true" sz="4014">
                <a:solidFill>
                  <a:srgbClr val="000000"/>
                </a:solidFill>
                <a:latin typeface="Times New Roman Bold"/>
                <a:ea typeface="Times New Roman Bold"/>
                <a:cs typeface="Times New Roman Bold"/>
                <a:sym typeface="Times New Roman Bold"/>
              </a:rPr>
              <a:t>Multilingual Support:</a:t>
            </a:r>
            <a:r>
              <a:rPr lang="en-US" sz="4014">
                <a:solidFill>
                  <a:srgbClr val="000000"/>
                </a:solidFill>
                <a:latin typeface="Times New Roman"/>
                <a:ea typeface="Times New Roman"/>
                <a:cs typeface="Times New Roman"/>
                <a:sym typeface="Times New Roman"/>
              </a:rPr>
              <a:t> Integrating translation </a:t>
            </a:r>
            <a:r>
              <a:rPr lang="en-US" sz="4014">
                <a:solidFill>
                  <a:srgbClr val="000000"/>
                </a:solidFill>
                <a:latin typeface="Times New Roman"/>
                <a:ea typeface="Times New Roman"/>
                <a:cs typeface="Times New Roman"/>
                <a:sym typeface="Times New Roman"/>
              </a:rPr>
              <a:t>APIs to allow users to query in Hindi, Telugu, Tamil, etc.</a:t>
            </a:r>
          </a:p>
          <a:p>
            <a:pPr algn="l" marL="866725" indent="-433362" lvl="1">
              <a:lnSpc>
                <a:spcPts val="5620"/>
              </a:lnSpc>
              <a:buFont typeface="Arial"/>
              <a:buChar char="•"/>
            </a:pPr>
            <a:r>
              <a:rPr lang="en-US" b="true" sz="4014">
                <a:solidFill>
                  <a:srgbClr val="000000"/>
                </a:solidFill>
                <a:latin typeface="Times New Roman Bold"/>
                <a:ea typeface="Times New Roman Bold"/>
                <a:cs typeface="Times New Roman Bold"/>
                <a:sym typeface="Times New Roman Bold"/>
              </a:rPr>
              <a:t>Voice Interface:</a:t>
            </a:r>
            <a:r>
              <a:rPr lang="en-US" sz="4014">
                <a:solidFill>
                  <a:srgbClr val="000000"/>
                </a:solidFill>
                <a:latin typeface="Times New Roman"/>
                <a:ea typeface="Times New Roman"/>
                <a:cs typeface="Times New Roman"/>
                <a:sym typeface="Times New Roman"/>
              </a:rPr>
              <a:t> Adding Speech-to-Text for accessibility, allowing users to speak their legal problems.</a:t>
            </a:r>
          </a:p>
          <a:p>
            <a:pPr algn="l" marL="866725" indent="-433362" lvl="1">
              <a:lnSpc>
                <a:spcPts val="5620"/>
              </a:lnSpc>
              <a:buFont typeface="Arial"/>
              <a:buChar char="•"/>
            </a:pPr>
            <a:r>
              <a:rPr lang="en-US" b="true" sz="4014">
                <a:solidFill>
                  <a:srgbClr val="000000"/>
                </a:solidFill>
                <a:latin typeface="Times New Roman Bold"/>
                <a:ea typeface="Times New Roman Bold"/>
                <a:cs typeface="Times New Roman Bold"/>
                <a:sym typeface="Times New Roman Bold"/>
              </a:rPr>
              <a:t>Case Law Database:</a:t>
            </a:r>
            <a:r>
              <a:rPr lang="en-US" sz="4014">
                <a:solidFill>
                  <a:srgbClr val="000000"/>
                </a:solidFill>
                <a:latin typeface="Times New Roman"/>
                <a:ea typeface="Times New Roman"/>
                <a:cs typeface="Times New Roman"/>
                <a:sym typeface="Times New Roman"/>
              </a:rPr>
              <a:t> Expanding the dataset to include actual Supreme Court judgments and case laws, not just the bare acts.</a:t>
            </a:r>
          </a:p>
          <a:p>
            <a:pPr algn="l" marL="866725" indent="-433362" lvl="1">
              <a:lnSpc>
                <a:spcPts val="5620"/>
              </a:lnSpc>
              <a:buFont typeface="Arial"/>
              <a:buChar char="•"/>
            </a:pPr>
            <a:r>
              <a:rPr lang="en-US" b="true" sz="4014">
                <a:solidFill>
                  <a:srgbClr val="000000"/>
                </a:solidFill>
                <a:latin typeface="Times New Roman Bold"/>
                <a:ea typeface="Times New Roman Bold"/>
                <a:cs typeface="Times New Roman Bold"/>
                <a:sym typeface="Times New Roman Bold"/>
              </a:rPr>
              <a:t>Document Analysis:</a:t>
            </a:r>
            <a:r>
              <a:rPr lang="en-US" sz="4014">
                <a:solidFill>
                  <a:srgbClr val="000000"/>
                </a:solidFill>
                <a:latin typeface="Times New Roman"/>
                <a:ea typeface="Times New Roman"/>
                <a:cs typeface="Times New Roman"/>
                <a:sym typeface="Times New Roman"/>
              </a:rPr>
              <a:t> allowing users to upload their own legal notices or documents for the AI to summarize and explain.</a:t>
            </a:r>
          </a:p>
          <a:p>
            <a:pPr algn="l">
              <a:lnSpc>
                <a:spcPts val="562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10989" t="0" r="-21753" b="0"/>
            </a:stretch>
          </a:blipFill>
        </p:spPr>
      </p:sp>
      <p:sp>
        <p:nvSpPr>
          <p:cNvPr name="Freeform 3" id="3"/>
          <p:cNvSpPr/>
          <p:nvPr/>
        </p:nvSpPr>
        <p:spPr>
          <a:xfrm flipH="false" flipV="false" rot="0">
            <a:off x="468099" y="1001055"/>
            <a:ext cx="875911" cy="841778"/>
          </a:xfrm>
          <a:custGeom>
            <a:avLst/>
            <a:gdLst/>
            <a:ahLst/>
            <a:cxnLst/>
            <a:rect r="r" b="b" t="t" l="l"/>
            <a:pathLst>
              <a:path h="841778" w="875911">
                <a:moveTo>
                  <a:pt x="0" y="0"/>
                </a:moveTo>
                <a:lnTo>
                  <a:pt x="875912" y="0"/>
                </a:lnTo>
                <a:lnTo>
                  <a:pt x="875912" y="841778"/>
                </a:lnTo>
                <a:lnTo>
                  <a:pt x="0" y="84177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527054" y="977184"/>
            <a:ext cx="4401011" cy="994296"/>
          </a:xfrm>
          <a:prstGeom prst="rect">
            <a:avLst/>
          </a:prstGeom>
        </p:spPr>
        <p:txBody>
          <a:bodyPr anchor="t" rtlCol="false" tIns="0" lIns="0" bIns="0" rIns="0">
            <a:spAutoFit/>
          </a:bodyPr>
          <a:lstStyle/>
          <a:p>
            <a:pPr algn="l">
              <a:lnSpc>
                <a:spcPts val="7531"/>
              </a:lnSpc>
            </a:pPr>
            <a:r>
              <a:rPr lang="en-US" sz="7241">
                <a:solidFill>
                  <a:srgbClr val="000000"/>
                </a:solidFill>
                <a:latin typeface="Anton"/>
                <a:ea typeface="Anton"/>
                <a:cs typeface="Anton"/>
                <a:sym typeface="Anton"/>
              </a:rPr>
              <a:t>CONCLUSION</a:t>
            </a:r>
          </a:p>
        </p:txBody>
      </p:sp>
      <p:sp>
        <p:nvSpPr>
          <p:cNvPr name="TextBox 5" id="5"/>
          <p:cNvSpPr txBox="true"/>
          <p:nvPr/>
        </p:nvSpPr>
        <p:spPr>
          <a:xfrm rot="0">
            <a:off x="2390540" y="2273463"/>
            <a:ext cx="13506920" cy="6984837"/>
          </a:xfrm>
          <a:prstGeom prst="rect">
            <a:avLst/>
          </a:prstGeom>
        </p:spPr>
        <p:txBody>
          <a:bodyPr anchor="t" rtlCol="false" tIns="0" lIns="0" bIns="0" rIns="0">
            <a:spAutoFit/>
          </a:bodyPr>
          <a:lstStyle/>
          <a:p>
            <a:pPr algn="l" marL="861868" indent="-430934" lvl="1">
              <a:lnSpc>
                <a:spcPts val="5588"/>
              </a:lnSpc>
              <a:buFont typeface="Arial"/>
              <a:buChar char="•"/>
            </a:pPr>
            <a:r>
              <a:rPr lang="en-US" b="true" sz="3991">
                <a:solidFill>
                  <a:srgbClr val="000000"/>
                </a:solidFill>
                <a:latin typeface="Canva Sans Bold"/>
                <a:ea typeface="Canva Sans Bold"/>
                <a:cs typeface="Canva Sans Bold"/>
                <a:sym typeface="Canva Sans Bold"/>
              </a:rPr>
              <a:t>LegalBot </a:t>
            </a:r>
            <a:r>
              <a:rPr lang="en-US" sz="3991">
                <a:solidFill>
                  <a:srgbClr val="000000"/>
                </a:solidFill>
                <a:latin typeface="Canva Sans"/>
                <a:ea typeface="Canva Sans"/>
                <a:cs typeface="Canva Sans"/>
                <a:sym typeface="Canva Sans"/>
              </a:rPr>
              <a:t>successfully </a:t>
            </a:r>
            <a:r>
              <a:rPr lang="en-US" sz="3991">
                <a:solidFill>
                  <a:srgbClr val="000000"/>
                </a:solidFill>
                <a:latin typeface="Canva Sans"/>
                <a:ea typeface="Canva Sans"/>
                <a:cs typeface="Canva Sans"/>
                <a:sym typeface="Canva Sans"/>
              </a:rPr>
              <a:t>demonstrates how modern AI can democratize access to justice.</a:t>
            </a:r>
          </a:p>
          <a:p>
            <a:pPr algn="l" marL="861868" indent="-430934" lvl="1">
              <a:lnSpc>
                <a:spcPts val="5588"/>
              </a:lnSpc>
              <a:buFont typeface="Arial"/>
              <a:buChar char="•"/>
            </a:pPr>
            <a:r>
              <a:rPr lang="en-US" sz="3991">
                <a:solidFill>
                  <a:srgbClr val="000000"/>
                </a:solidFill>
                <a:latin typeface="Canva Sans"/>
                <a:ea typeface="Canva Sans"/>
                <a:cs typeface="Canva Sans"/>
                <a:sym typeface="Canva Sans"/>
              </a:rPr>
              <a:t>By combining traditional information retrieval techniques with Generative AI (Gemini), we created a system that is both accurate (cited sources) and accessible (natural language).</a:t>
            </a:r>
          </a:p>
          <a:p>
            <a:pPr algn="l" marL="861868" indent="-430934" lvl="1">
              <a:lnSpc>
                <a:spcPts val="5588"/>
              </a:lnSpc>
              <a:buFont typeface="Arial"/>
              <a:buChar char="•"/>
            </a:pPr>
            <a:r>
              <a:rPr lang="en-US" sz="3991">
                <a:solidFill>
                  <a:srgbClr val="000000"/>
                </a:solidFill>
                <a:latin typeface="Canva Sans"/>
                <a:ea typeface="Canva Sans"/>
                <a:cs typeface="Canva Sans"/>
                <a:sym typeface="Canva Sans"/>
              </a:rPr>
              <a:t>The project bridges the gap between complex legal codes and the common citizen, empowering users with instant legal knowledge.</a:t>
            </a:r>
          </a:p>
          <a:p>
            <a:pPr algn="l">
              <a:lnSpc>
                <a:spcPts val="5588"/>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3585384" y="-3240527"/>
            <a:ext cx="8857621" cy="8857621"/>
          </a:xfrm>
          <a:custGeom>
            <a:avLst/>
            <a:gdLst/>
            <a:ahLst/>
            <a:cxnLst/>
            <a:rect r="r" b="b" t="t" l="l"/>
            <a:pathLst>
              <a:path h="8857621" w="8857621">
                <a:moveTo>
                  <a:pt x="0" y="0"/>
                </a:moveTo>
                <a:lnTo>
                  <a:pt x="8857621" y="0"/>
                </a:lnTo>
                <a:lnTo>
                  <a:pt x="8857621" y="8857620"/>
                </a:lnTo>
                <a:lnTo>
                  <a:pt x="0" y="8857620"/>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349623" y="6212023"/>
            <a:ext cx="19767159" cy="1306549"/>
            <a:chOff x="0" y="0"/>
            <a:chExt cx="5206165" cy="344112"/>
          </a:xfrm>
        </p:grpSpPr>
        <p:sp>
          <p:nvSpPr>
            <p:cNvPr name="Freeform 5" id="5"/>
            <p:cNvSpPr/>
            <p:nvPr/>
          </p:nvSpPr>
          <p:spPr>
            <a:xfrm flipH="false" flipV="false" rot="0">
              <a:off x="0" y="0"/>
              <a:ext cx="5206166" cy="344112"/>
            </a:xfrm>
            <a:custGeom>
              <a:avLst/>
              <a:gdLst/>
              <a:ahLst/>
              <a:cxnLst/>
              <a:rect r="r" b="b" t="t" l="l"/>
              <a:pathLst>
                <a:path h="344112" w="5206166">
                  <a:moveTo>
                    <a:pt x="0" y="0"/>
                  </a:moveTo>
                  <a:lnTo>
                    <a:pt x="5206166" y="0"/>
                  </a:lnTo>
                  <a:lnTo>
                    <a:pt x="5206166" y="344112"/>
                  </a:lnTo>
                  <a:lnTo>
                    <a:pt x="0" y="344112"/>
                  </a:lnTo>
                  <a:close/>
                </a:path>
              </a:pathLst>
            </a:custGeom>
            <a:gradFill rotWithShape="true">
              <a:gsLst>
                <a:gs pos="0">
                  <a:srgbClr val="180F0F">
                    <a:alpha val="0"/>
                  </a:srgbClr>
                </a:gs>
                <a:gs pos="100000">
                  <a:srgbClr val="CEC770">
                    <a:alpha val="100000"/>
                  </a:srgbClr>
                </a:gs>
              </a:gsLst>
              <a:lin ang="0"/>
            </a:gradFill>
            <a:ln cap="sq">
              <a:noFill/>
              <a:prstDash val="solid"/>
              <a:miter/>
            </a:ln>
          </p:spPr>
        </p:sp>
        <p:sp>
          <p:nvSpPr>
            <p:cNvPr name="TextBox 6" id="6"/>
            <p:cNvSpPr txBox="true"/>
            <p:nvPr/>
          </p:nvSpPr>
          <p:spPr>
            <a:xfrm>
              <a:off x="0" y="-47625"/>
              <a:ext cx="5206165" cy="391737"/>
            </a:xfrm>
            <a:prstGeom prst="rect">
              <a:avLst/>
            </a:prstGeom>
          </p:spPr>
          <p:txBody>
            <a:bodyPr anchor="ctr" rtlCol="false" tIns="50800" lIns="50800" bIns="50800" rIns="50800"/>
            <a:lstStyle/>
            <a:p>
              <a:pPr algn="ctr">
                <a:lnSpc>
                  <a:spcPts val="3193"/>
                </a:lnSpc>
              </a:pPr>
            </a:p>
          </p:txBody>
        </p:sp>
      </p:grpSp>
      <p:sp>
        <p:nvSpPr>
          <p:cNvPr name="Freeform 7" id="7"/>
          <p:cNvSpPr/>
          <p:nvPr/>
        </p:nvSpPr>
        <p:spPr>
          <a:xfrm flipH="false" flipV="false" rot="0">
            <a:off x="7980570" y="1494981"/>
            <a:ext cx="1818416" cy="1747555"/>
          </a:xfrm>
          <a:custGeom>
            <a:avLst/>
            <a:gdLst/>
            <a:ahLst/>
            <a:cxnLst/>
            <a:rect r="r" b="b" t="t" l="l"/>
            <a:pathLst>
              <a:path h="1747555" w="1818416">
                <a:moveTo>
                  <a:pt x="0" y="0"/>
                </a:moveTo>
                <a:lnTo>
                  <a:pt x="1818416" y="0"/>
                </a:lnTo>
                <a:lnTo>
                  <a:pt x="1818416" y="1747554"/>
                </a:lnTo>
                <a:lnTo>
                  <a:pt x="0" y="174755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2844124" y="3032985"/>
            <a:ext cx="12091309" cy="3051927"/>
          </a:xfrm>
          <a:prstGeom prst="rect">
            <a:avLst/>
          </a:prstGeom>
        </p:spPr>
        <p:txBody>
          <a:bodyPr anchor="t" rtlCol="false" tIns="0" lIns="0" bIns="0" rIns="0">
            <a:spAutoFit/>
          </a:bodyPr>
          <a:lstStyle/>
          <a:p>
            <a:pPr algn="ctr">
              <a:lnSpc>
                <a:spcPts val="24982"/>
              </a:lnSpc>
              <a:spcBef>
                <a:spcPct val="0"/>
              </a:spcBef>
            </a:pPr>
            <a:r>
              <a:rPr lang="en-US" sz="17844">
                <a:solidFill>
                  <a:srgbClr val="F2D29F"/>
                </a:solidFill>
                <a:latin typeface="Anton"/>
                <a:ea typeface="Anton"/>
                <a:cs typeface="Anton"/>
                <a:sym typeface="Anton"/>
              </a:rPr>
              <a:t>THANK YOU!</a:t>
            </a:r>
          </a:p>
        </p:txBody>
      </p:sp>
      <p:sp>
        <p:nvSpPr>
          <p:cNvPr name="TextBox 9" id="9"/>
          <p:cNvSpPr txBox="true"/>
          <p:nvPr/>
        </p:nvSpPr>
        <p:spPr>
          <a:xfrm rot="0">
            <a:off x="2844124" y="6662830"/>
            <a:ext cx="11872212" cy="357310"/>
          </a:xfrm>
          <a:prstGeom prst="rect">
            <a:avLst/>
          </a:prstGeom>
        </p:spPr>
        <p:txBody>
          <a:bodyPr anchor="t" rtlCol="false" tIns="0" lIns="0" bIns="0" rIns="0">
            <a:spAutoFit/>
          </a:bodyPr>
          <a:lstStyle/>
          <a:p>
            <a:pPr algn="ctr">
              <a:lnSpc>
                <a:spcPts val="2879"/>
              </a:lnSpc>
              <a:spcBef>
                <a:spcPct val="0"/>
              </a:spcBef>
            </a:pPr>
            <a:r>
              <a:rPr lang="en-US" sz="2056">
                <a:solidFill>
                  <a:srgbClr val="FFFFFF"/>
                </a:solidFill>
                <a:latin typeface="Raleway"/>
                <a:ea typeface="Raleway"/>
                <a:cs typeface="Raleway"/>
                <a:sym typeface="Raleway"/>
              </a:rPr>
              <a:t>Thank you for learning about the vital role of lawyers in ensuring justice and legal harmony.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DAG5wbRVIMw</dc:identifier>
  <dcterms:modified xsi:type="dcterms:W3CDTF">2011-08-01T06:04:30Z</dcterms:modified>
  <cp:revision>1</cp:revision>
  <dc:title>Lawyer</dc:title>
</cp:coreProperties>
</file>

<file path=docProps/thumbnail.jpeg>
</file>